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9" r:id="rId2"/>
    <p:sldId id="261" r:id="rId3"/>
    <p:sldId id="262" r:id="rId4"/>
    <p:sldId id="260" r:id="rId5"/>
    <p:sldId id="265" r:id="rId6"/>
    <p:sldId id="256" r:id="rId7"/>
    <p:sldId id="264" r:id="rId8"/>
    <p:sldId id="257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064896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Программно-методическое обеспечение </a:t>
            </a:r>
            <a:br>
              <a:rPr lang="ru-RU" dirty="0" smtClean="0"/>
            </a:br>
            <a:r>
              <a:rPr lang="ru-RU" dirty="0" smtClean="0"/>
              <a:t>дошкольного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149080"/>
            <a:ext cx="8136904" cy="122413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0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</a:rPr>
              <a:t>Обучение и воспитание детей </a:t>
            </a:r>
          </a:p>
          <a:p>
            <a:pPr algn="ctr"/>
            <a:r>
              <a:rPr lang="ru-RU" sz="40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</a:rPr>
              <a:t>с </a:t>
            </a:r>
            <a:r>
              <a:rPr lang="ru-RU" sz="4000" b="1" i="1" dirty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</a:rPr>
              <a:t>тяжелыми (</a:t>
            </a:r>
            <a:r>
              <a:rPr lang="ru-RU" sz="40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</a:rPr>
              <a:t>множественными) нарушениями</a:t>
            </a:r>
            <a:r>
              <a:rPr lang="en-US" sz="40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</a:rPr>
              <a:t> </a:t>
            </a:r>
            <a:r>
              <a:rPr lang="ru-RU" sz="40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</a:rPr>
              <a:t>развития</a:t>
            </a:r>
            <a:endParaRPr lang="en-US" sz="4000" b="1" i="1" dirty="0" smtClean="0">
              <a:solidFill>
                <a:prstClr val="black">
                  <a:lumMod val="75000"/>
                  <a:lumOff val="25000"/>
                </a:prstClr>
              </a:solidFill>
              <a:ea typeface="+mj-ea"/>
            </a:endParaRPr>
          </a:p>
          <a:p>
            <a:pPr algn="ctr"/>
            <a:endParaRPr lang="en-US" sz="4000" i="1" dirty="0">
              <a:solidFill>
                <a:prstClr val="black">
                  <a:lumMod val="75000"/>
                  <a:lumOff val="25000"/>
                </a:prstClr>
              </a:solidFill>
              <a:ea typeface="+mj-ea"/>
            </a:endParaRPr>
          </a:p>
          <a:p>
            <a:pPr algn="ctr"/>
            <a:r>
              <a:rPr lang="ru-RU" sz="3800" i="1" dirty="0" smtClean="0"/>
              <a:t>Составитель: </a:t>
            </a:r>
            <a:r>
              <a:rPr lang="ru-RU" sz="3800" i="1" dirty="0" err="1" smtClean="0"/>
              <a:t>Л.И.Федорова</a:t>
            </a:r>
            <a:r>
              <a:rPr lang="ru-RU" sz="3800" i="1" dirty="0" smtClean="0"/>
              <a:t>, </a:t>
            </a:r>
            <a:r>
              <a:rPr lang="ru-RU" sz="3800" i="1" dirty="0" err="1" smtClean="0"/>
              <a:t>научн.сотр</a:t>
            </a:r>
            <a:r>
              <a:rPr lang="ru-RU" sz="3800" i="1" dirty="0" smtClean="0"/>
              <a:t>. ГРЦ ИПИО МГППУ</a:t>
            </a:r>
            <a:endParaRPr lang="ru-RU" sz="3800" i="1" dirty="0"/>
          </a:p>
        </p:txBody>
      </p:sp>
    </p:spTree>
    <p:extLst>
      <p:ext uri="{BB962C8B-B14F-4D97-AF65-F5344CB8AC3E}">
        <p14:creationId xmlns:p14="http://schemas.microsoft.com/office/powerpoint/2010/main" val="18792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35292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До последнего времени их считали «необучаемыми»…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Тяжелые физические и (или) психические нарушения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- физические и (или) психические нарушения, выраженные в такой степени, что получение образования в соответствии с образовательными стандартами (в том числе специальными) является недоступным и возможности обучения ограничиваются получением основ знаний об окружающем мире, приобретением навыков самообслуживания, получением элементарных трудовых навыков и элементарной профессиональной подготовки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(Закон Республики Беларусь «Об образовании лиц с особенностями психофизического развития (специальном образовании)», Глава 1, П. 1.6.).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/>
                <a:ea typeface="Times New Roman"/>
                <a:cs typeface="Times New Roman"/>
              </a:rPr>
              <a:t>Множественные физические и (или) психические нарушения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 - два и более физических и (или) психических нарушений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i="1" dirty="0">
                <a:latin typeface="Times New Roman"/>
                <a:ea typeface="Times New Roman"/>
                <a:cs typeface="Times New Roman"/>
              </a:rPr>
              <a:t>(Закон Республики Беларусь «Об образовании лиц с особенностями психофизического развития (специальном образовании)», Глава 1, П.1.5.).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999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316" y="888792"/>
            <a:ext cx="882047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Программы специальных (коррекционных) образовательных учреждений IV вида (для детей с нарушением зрения). Программы детского сада. Под ред. Плаксиной Л.И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342900" lvl="0" indent="-342900" algn="just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Носкова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Л.П., 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Головчиц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Л.А. и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др. </a:t>
            </a:r>
          </a:p>
          <a:p>
            <a:pPr marL="800100" lvl="1" indent="-342900" algn="just" defTabSz="457200">
              <a:buFont typeface="Courier New" pitchFamily="49" charset="0"/>
              <a:buChar char="o"/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Программа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воспитания и обучения глухих детей дошкольного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возраста</a:t>
            </a:r>
          </a:p>
          <a:p>
            <a:pPr marL="800100" lvl="1" indent="-342900" algn="just" defTabSz="457200">
              <a:buFont typeface="Courier New" pitchFamily="49" charset="0"/>
              <a:buChar char="o"/>
            </a:pP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Программа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«Воспитание и обучение слабослышащих дошкольников со сложными (комплексными) нарушениями развития»  </a:t>
            </a:r>
            <a:endParaRPr lang="ru-RU" sz="2000" dirty="0" smtClean="0">
              <a:solidFill>
                <a:prstClr val="black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 defTabSz="45720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Екжанова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Е.А. и 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Стребелева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 Е.А. Программа дошкольных образовательных учреждений компенсирующего вида для детей с нарушением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интеллекта</a:t>
            </a:r>
          </a:p>
          <a:p>
            <a:pPr marL="342900" indent="-342900" algn="just" fontAlgn="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Баряева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Л.Б.,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Гаврилушкина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О.П. и др. Программа воспитания и обучения дошкольников с интеллектуальной недостаточностью</a:t>
            </a:r>
            <a:endParaRPr lang="ru-RU" sz="2000" dirty="0">
              <a:latin typeface="Arial"/>
            </a:endParaRPr>
          </a:p>
          <a:p>
            <a:pPr marL="342900" indent="-342900" algn="just" fontAlgn="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Подготовка к школе детей с задержкой психического развития. Под общей ред. Шевченко С.Г.  </a:t>
            </a:r>
            <a:endParaRPr lang="ru-RU" sz="2000" dirty="0">
              <a:latin typeface="Arial"/>
            </a:endParaRPr>
          </a:p>
          <a:p>
            <a:pPr marL="342900" indent="-342900" algn="just" fontAlgn="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Филичева Т.Б., Чиркина Г.В. Программа логопедической работы по преодолению  ОНР (ФФН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)</a:t>
            </a:r>
            <a:endParaRPr lang="ru-RU" sz="2000" dirty="0">
              <a:latin typeface="Arial"/>
            </a:endParaRPr>
          </a:p>
          <a:p>
            <a:pPr marL="342900" indent="-342900" algn="just" fontAlgn="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Левченко И.Ю., Приходько О.В. Технологии обучения и воспитания детей с нарушениями опорно-двигательного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аппарата</a:t>
            </a:r>
            <a:endParaRPr lang="ru-RU" sz="2000" dirty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6491" y="242461"/>
            <a:ext cx="6650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Программы и технологи для групп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компенсирующей и комбинированной направленности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5956" y="1124744"/>
            <a:ext cx="839484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Бгажнокова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И.М. Воспитание и обучение детей и подростков с тяжелыми и множественными нарушениями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развития</a:t>
            </a: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Худенко Е.Д., Приходько О.Г. Программа воспитание и социализации детей со сложной структурой дефекта </a:t>
            </a: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Казьмин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А.М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. и др. 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Индивидуально-ориентированная коррекционно-развивающая  программа «ЛЕКОТЕКА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</a:p>
          <a:p>
            <a:pPr marL="285750" lvl="0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Еремина А.А. Коррекционно-педагогическая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работа с детьми со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сложной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структурой дефекта: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200150" lvl="2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Программа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формирования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продуктивных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видов деятельности у детей в условиях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интегративного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обучения.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200150" lvl="2" indent="-2857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Программа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развития движений у детей с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нарушением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интеллекта дошкольного возраста в интегративной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группе  </a:t>
            </a:r>
            <a:endParaRPr lang="ru-RU" sz="20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Обучение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воспитание детей со сложной структурой дефекта в детском доме слепоглухих - Сергиев Посад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0156" y="260648"/>
            <a:ext cx="51404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Обучение и воспитание детей с тяжелыми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(множественными нарушениями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490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12976"/>
            <a:ext cx="1562953" cy="226150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97336" y="3856091"/>
            <a:ext cx="50190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Бондарь Т.А., Захарова И.Ю., и др. Подготовка к школе детей с нарушениями эмоционально-волевой сферы: от индивидуальных занятий к обучению в классе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162" y="903907"/>
            <a:ext cx="1497260" cy="213894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59632" y="908720"/>
            <a:ext cx="47525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А.В. Рязанова  и др. Модель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психолого-педагогической помощи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детям школьного возраста с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тяжёлыми 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множественными нарушениями развития </a:t>
            </a:r>
          </a:p>
        </p:txBody>
      </p:sp>
    </p:spTree>
    <p:extLst>
      <p:ext uri="{BB962C8B-B14F-4D97-AF65-F5344CB8AC3E}">
        <p14:creationId xmlns:p14="http://schemas.microsoft.com/office/powerpoint/2010/main" val="46041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159" y="908720"/>
            <a:ext cx="1649770" cy="240866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105" y="903784"/>
            <a:ext cx="1614448" cy="24136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147" y="903784"/>
            <a:ext cx="1839403" cy="23323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3990" y="908720"/>
            <a:ext cx="1524268" cy="22637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449" y="3501008"/>
            <a:ext cx="2026480" cy="283203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6932" y="3499705"/>
            <a:ext cx="1947096" cy="280831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39752" y="237580"/>
            <a:ext cx="4614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Зарубежные программы и технологии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496944" cy="5268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Питерси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 М., </a:t>
            </a:r>
            <a:r>
              <a:rPr lang="ru-RU" sz="20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Трилор</a:t>
            </a:r>
            <a:r>
              <a:rPr lang="ru-RU" sz="2000" dirty="0">
                <a:latin typeface="Times New Roman" pitchFamily="18" charset="0"/>
                <a:ea typeface="Times New Roman"/>
                <a:cs typeface="Times New Roman" pitchFamily="18" charset="0"/>
              </a:rPr>
              <a:t> Р. Маленькие ступеньки. </a:t>
            </a:r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Нэнси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М. Джонсон-Мартин,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Сюзен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М.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Аттермиер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Кеннет Г.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Дженс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Бонни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Дж.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Хаккер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Программа «Каролина»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для младенцев и детей младшего возраста с особыми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потребностями</a:t>
            </a: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Полински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Л.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PEKiP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: игра и движение. Более 100 развивающих игр для детей первого года жизни.</a:t>
            </a: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Брюс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Л. Бейкер, Алан Дж. </a:t>
            </a:r>
            <a:r>
              <a:rPr lang="ru-RU" sz="2000" dirty="0" err="1">
                <a:latin typeface="Times New Roman" pitchFamily="18" charset="0"/>
                <a:ea typeface="Calibri"/>
                <a:cs typeface="Times New Roman" pitchFamily="18" charset="0"/>
              </a:rPr>
              <a:t>Брайтман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. Путь к независимости: обучение детей с особенностями развития бытовым навыкам</a:t>
            </a: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Кэти </a:t>
            </a:r>
            <a:r>
              <a:rPr lang="ru-RU" sz="2000" dirty="0" err="1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Хайдт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Перкинс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Школа: руководство по обучению детей с нарушениями зрения и множественными нарушениями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развития</a:t>
            </a:r>
          </a:p>
          <a:p>
            <a:pPr marL="742950" lvl="1" indent="-285750" algn="just">
              <a:spcAft>
                <a:spcPts val="1000"/>
              </a:spcAft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Часть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1. Методические 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основы</a:t>
            </a:r>
          </a:p>
          <a:p>
            <a:pPr marL="742950" lvl="1" indent="-285750" algn="just">
              <a:spcAft>
                <a:spcPts val="1000"/>
              </a:spcAft>
              <a:buFont typeface="Courier New" pitchFamily="49" charset="0"/>
              <a:buChar char="o"/>
            </a:pP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Часть </a:t>
            </a:r>
            <a:r>
              <a:rPr lang="ru-RU" sz="2000" dirty="0">
                <a:latin typeface="Times New Roman" pitchFamily="18" charset="0"/>
                <a:ea typeface="Calibri"/>
                <a:cs typeface="Times New Roman" pitchFamily="18" charset="0"/>
              </a:rPr>
              <a:t>2. Расширение функциональных возможностей зрения, пространственной ориентировки и сенсорной интеграции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237580"/>
            <a:ext cx="46142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Зарубежные программы и технологии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3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582869"/>
            <a:ext cx="1599828" cy="243173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582869"/>
            <a:ext cx="1947891" cy="25106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916" y="1088633"/>
            <a:ext cx="2808312" cy="19477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97" y="1070997"/>
            <a:ext cx="1417169" cy="200542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83" y="4148285"/>
            <a:ext cx="1370646" cy="13797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5072" y="200462"/>
            <a:ext cx="3519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Дополнительная литература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028" y="1484784"/>
            <a:ext cx="8496944" cy="371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Э.Джин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Айрес. Ребенок и сенсорная интеграция. Понимание скрытых проблем развития</a:t>
            </a: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Захарова И.Ю. и 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др. Адаптация ребенка в группе и развития общения на игровом занятии «Круг»</a:t>
            </a: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Сара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Ньюмен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Игры и занятия с особым </a:t>
            </a: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ребенком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 </a:t>
            </a: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Янушко</a:t>
            </a:r>
            <a:r>
              <a:rPr lang="ru-RU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Е. Помогите малышу заговорить</a:t>
            </a:r>
          </a:p>
          <a:p>
            <a:pPr marL="342900" indent="-342900" algn="just">
              <a:spcAft>
                <a:spcPts val="1000"/>
              </a:spcAft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Эрик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Шоплер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Маргарет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Ланзинд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Лезли </a:t>
            </a:r>
            <a:r>
              <a:rPr lang="ru-RU" sz="2000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Ватерc</a:t>
            </a: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Поддержка аутичных и отстающих в развитии детей (0-6 лет). Сборник упражнений для специалистов и родителей по программе </a:t>
            </a:r>
            <a:r>
              <a:rPr lang="en-US" sz="20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TEACH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28600" algn="just">
              <a:spcBef>
                <a:spcPts val="200"/>
              </a:spcBef>
              <a:spcAft>
                <a:spcPts val="0"/>
              </a:spcAft>
            </a:pP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84071" y="400517"/>
            <a:ext cx="3519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Дополнительная литература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9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</TotalTime>
  <Words>493</Words>
  <Application>Microsoft Office PowerPoint</Application>
  <PresentationFormat>Экран (4:3)</PresentationFormat>
  <Paragraphs>50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Программно-методическое обеспечение  дошкольного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fifihimuri</cp:lastModifiedBy>
  <cp:revision>19</cp:revision>
  <dcterms:created xsi:type="dcterms:W3CDTF">2012-05-18T13:47:17Z</dcterms:created>
  <dcterms:modified xsi:type="dcterms:W3CDTF">2012-05-30T12:44:23Z</dcterms:modified>
</cp:coreProperties>
</file>